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handoutMasterIdLst>
    <p:handoutMasterId r:id="rId9"/>
  </p:handoutMasterIdLst>
  <p:sldIdLst>
    <p:sldId id="412" r:id="rId2"/>
    <p:sldId id="420" r:id="rId3"/>
    <p:sldId id="422" r:id="rId4"/>
    <p:sldId id="417" r:id="rId5"/>
    <p:sldId id="418" r:id="rId6"/>
    <p:sldId id="419" r:id="rId7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6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663">
          <p15:clr>
            <a:srgbClr val="A4A3A4"/>
          </p15:clr>
        </p15:guide>
        <p15:guide id="4" pos="142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A0E97"/>
    <a:srgbClr val="3A0DFB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439" autoAdjust="0"/>
    <p:restoredTop sz="95461" autoAdjust="0"/>
  </p:normalViewPr>
  <p:slideViewPr>
    <p:cSldViewPr>
      <p:cViewPr varScale="1">
        <p:scale>
          <a:sx n="122" d="100"/>
          <a:sy n="122" d="100"/>
        </p:scale>
        <p:origin x="968" y="208"/>
      </p:cViewPr>
      <p:guideLst>
        <p:guide orient="horz" pos="436"/>
        <p:guide pos="2880"/>
        <p:guide orient="horz" pos="663"/>
        <p:guide pos="1429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howGuides="1">
      <p:cViewPr varScale="1">
        <p:scale>
          <a:sx n="51" d="100"/>
          <a:sy n="51" d="100"/>
        </p:scale>
        <p:origin x="-2910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handoutMaster" Target="handoutMasters/handoutMaster1.xml"/><Relationship Id="rId1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977234-20AB-4774-B99A-33DA5C3AAEEB}" type="datetimeFigureOut">
              <a:rPr lang="zh-CN" altLang="en-US" smtClean="0"/>
              <a:t>16/9/30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091AE6-6D57-42EA-8BE3-1E5896B2DE1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881006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CCDC58-F4B6-4513-8F51-1280E04988A7}" type="datetimeFigureOut">
              <a:rPr lang="zh-CN" altLang="en-US" smtClean="0"/>
              <a:t>16/9/30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3EB1F9-F572-499D-AC55-A11C0867962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533949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3EB1F9-F572-499D-AC55-A11C0867962D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844509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>
            <a:normAutofit/>
          </a:bodyPr>
          <a:lstStyle>
            <a:lvl1pPr algn="ctr">
              <a:defRPr sz="4000"/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E2F76E-2480-47EC-982C-6C06BB4D8E9B}" type="slidenum">
              <a:rPr lang="en-US" altLang="zh-CN"/>
              <a:pPr/>
              <a:t>‹#›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12112536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188640"/>
            <a:ext cx="7886700" cy="576064"/>
          </a:xfrm>
        </p:spPr>
        <p:txBody>
          <a:bodyPr anchor="t"/>
          <a:lstStyle>
            <a:lvl1pPr>
              <a:defRPr b="1">
                <a:solidFill>
                  <a:srgbClr val="FF0000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836712"/>
            <a:ext cx="7886700" cy="5400600"/>
          </a:xfrm>
        </p:spPr>
        <p:txBody>
          <a:bodyPr/>
          <a:lstStyle>
            <a:lvl1pPr>
              <a:defRPr b="1"/>
            </a:lvl1pPr>
            <a:lvl2pPr>
              <a:defRPr b="1"/>
            </a:lvl2pPr>
            <a:lvl3pPr>
              <a:defRPr b="1"/>
            </a:lvl3pPr>
            <a:lvl4pPr>
              <a:defRPr b="1"/>
            </a:lvl4pPr>
            <a:lvl5pPr>
              <a:defRPr b="1"/>
            </a:lvl5pPr>
          </a:lstStyle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1"/>
            </a:lvl1pPr>
          </a:lstStyle>
          <a:p>
            <a:endParaRPr lang="zh-CN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1"/>
            </a:lvl1pPr>
          </a:lstStyle>
          <a:p>
            <a:endParaRPr lang="zh-CN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/>
            </a:lvl1pPr>
          </a:lstStyle>
          <a:p>
            <a:fld id="{F0E73566-D918-4A10-AB38-2CE46817EED5}" type="slidenum">
              <a:rPr lang="en-US" altLang="zh-CN"/>
              <a:pPr/>
              <a:t>‹#›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32419459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188640"/>
            <a:ext cx="7886700" cy="576064"/>
          </a:xfrm>
        </p:spPr>
        <p:txBody>
          <a:bodyPr anchor="t"/>
          <a:lstStyle>
            <a:lvl1pPr>
              <a:defRPr b="1">
                <a:solidFill>
                  <a:srgbClr val="FF0000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5805264"/>
            <a:ext cx="7886700" cy="864096"/>
          </a:xfrm>
        </p:spPr>
        <p:txBody>
          <a:bodyPr/>
          <a:lstStyle>
            <a:lvl1pPr>
              <a:defRPr sz="1800" b="1"/>
            </a:lvl1pPr>
            <a:lvl2pPr>
              <a:defRPr b="1"/>
            </a:lvl2pPr>
            <a:lvl3pPr>
              <a:defRPr b="1"/>
            </a:lvl3pPr>
            <a:lvl4pPr>
              <a:defRPr b="1"/>
            </a:lvl4pPr>
            <a:lvl5pPr>
              <a:defRPr b="1"/>
            </a:lvl5pPr>
          </a:lstStyle>
          <a:p>
            <a:pPr lvl="0"/>
            <a:r>
              <a:rPr lang="zh-CN" altLang="en-US" dirty="0" smtClean="0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38039851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1"/>
            </a:lvl1pPr>
          </a:lstStyle>
          <a:p>
            <a:endParaRPr lang="zh-CN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1"/>
            </a:lvl1pPr>
          </a:lstStyle>
          <a:p>
            <a:endParaRPr lang="zh-CN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/>
            </a:lvl1pPr>
          </a:lstStyle>
          <a:p>
            <a:fld id="{11E0BA12-09FB-4CC9-A080-4A2D98DA146B}" type="slidenum">
              <a:rPr lang="en-US" altLang="zh-CN"/>
              <a:pPr/>
              <a:t>‹#›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20593025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650" y="1021878"/>
            <a:ext cx="3886200" cy="4351338"/>
          </a:xfrm>
        </p:spPr>
        <p:txBody>
          <a:bodyPr/>
          <a:lstStyle>
            <a:lvl1pPr>
              <a:defRPr b="1"/>
            </a:lvl1pPr>
            <a:lvl2pPr>
              <a:defRPr b="1"/>
            </a:lvl2pPr>
            <a:lvl3pPr>
              <a:defRPr b="1"/>
            </a:lvl3pPr>
            <a:lvl4pPr>
              <a:defRPr b="1"/>
            </a:lvl4pPr>
            <a:lvl5pPr>
              <a:defRPr b="1"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9150" y="1021878"/>
            <a:ext cx="3886200" cy="4351338"/>
          </a:xfrm>
        </p:spPr>
        <p:txBody>
          <a:bodyPr/>
          <a:lstStyle>
            <a:lvl1pPr>
              <a:defRPr b="1"/>
            </a:lvl1pPr>
            <a:lvl2pPr>
              <a:defRPr b="1"/>
            </a:lvl2pPr>
            <a:lvl3pPr>
              <a:defRPr b="1"/>
            </a:lvl3pPr>
            <a:lvl4pPr>
              <a:defRPr b="1"/>
            </a:lvl4pPr>
            <a:lvl5pPr>
              <a:defRPr b="1"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8" name="标题 1"/>
          <p:cNvSpPr>
            <a:spLocks noGrp="1"/>
          </p:cNvSpPr>
          <p:nvPr>
            <p:ph type="title"/>
          </p:nvPr>
        </p:nvSpPr>
        <p:spPr>
          <a:xfrm>
            <a:off x="628650" y="188640"/>
            <a:ext cx="7886700" cy="576064"/>
          </a:xfrm>
        </p:spPr>
        <p:txBody>
          <a:bodyPr anchor="t"/>
          <a:lstStyle>
            <a:lvl1pPr>
              <a:defRPr b="1">
                <a:solidFill>
                  <a:srgbClr val="FF0000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1"/>
            </a:lvl1pPr>
          </a:lstStyle>
          <a:p>
            <a:endParaRPr lang="zh-CN" altLang="zh-CN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1"/>
            </a:lvl1pPr>
          </a:lstStyle>
          <a:p>
            <a:endParaRPr lang="zh-CN" altLang="zh-CN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/>
            </a:lvl1pPr>
          </a:lstStyle>
          <a:p>
            <a:fld id="{C01D8BE7-52E7-4F57-924A-AE1034AE6B04}" type="slidenum">
              <a:rPr lang="en-US" altLang="zh-CN"/>
              <a:pPr/>
              <a:t>‹#›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15367580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1"/>
          <p:cNvSpPr>
            <a:spLocks noGrp="1"/>
          </p:cNvSpPr>
          <p:nvPr>
            <p:ph type="title"/>
          </p:nvPr>
        </p:nvSpPr>
        <p:spPr>
          <a:xfrm>
            <a:off x="628650" y="188640"/>
            <a:ext cx="7886700" cy="576064"/>
          </a:xfrm>
        </p:spPr>
        <p:txBody>
          <a:bodyPr anchor="t"/>
          <a:lstStyle>
            <a:lvl1pPr>
              <a:defRPr b="1">
                <a:solidFill>
                  <a:srgbClr val="FF0000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1"/>
            </a:lvl1pPr>
          </a:lstStyle>
          <a:p>
            <a:endParaRPr lang="zh-CN" altLang="zh-CN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1"/>
            </a:lvl1pPr>
          </a:lstStyle>
          <a:p>
            <a:endParaRPr lang="zh-CN" altLang="zh-CN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/>
            </a:lvl1pPr>
          </a:lstStyle>
          <a:p>
            <a:fld id="{67B9A6A7-7647-4A8F-8A2B-57801A94EE38}" type="slidenum">
              <a:rPr lang="en-US" altLang="zh-CN"/>
              <a:pPr/>
              <a:t>‹#›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23574019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1"/>
            </a:lvl1pPr>
          </a:lstStyle>
          <a:p>
            <a:endParaRPr lang="zh-CN" altLang="zh-CN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1"/>
            </a:lvl1pPr>
          </a:lstStyle>
          <a:p>
            <a:endParaRPr lang="zh-CN" altLang="zh-CN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/>
            </a:lvl1pPr>
          </a:lstStyle>
          <a:p>
            <a:fld id="{8DC76EFF-4CB2-4C58-A18D-02AFF4ADFBC3}" type="slidenum">
              <a:rPr lang="en-US" altLang="zh-CN"/>
              <a:pPr/>
              <a:t>‹#›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35432060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2400" b="1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 b="1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1"/>
            </a:lvl1pPr>
          </a:lstStyle>
          <a:p>
            <a:endParaRPr lang="zh-CN" altLang="zh-CN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1"/>
            </a:lvl1pPr>
          </a:lstStyle>
          <a:p>
            <a:endParaRPr lang="zh-CN" altLang="zh-CN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/>
            </a:lvl1pPr>
          </a:lstStyle>
          <a:p>
            <a:fld id="{78DB9DE8-DB6C-4C8C-8726-4098695855DB}" type="slidenum">
              <a:rPr lang="en-US" altLang="zh-CN"/>
              <a:pPr/>
              <a:t>‹#›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20356627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 bwMode="auto">
          <a:xfrm>
            <a:off x="628650" y="404813"/>
            <a:ext cx="7886700" cy="75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628650" y="1341438"/>
            <a:ext cx="7886700" cy="4835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900">
                <a:solidFill>
                  <a:srgbClr val="898989"/>
                </a:solidFill>
              </a:defRPr>
            </a:lvl1pPr>
          </a:lstStyle>
          <a:p>
            <a:endParaRPr lang="zh-CN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900">
                <a:solidFill>
                  <a:srgbClr val="898989"/>
                </a:solidFill>
              </a:defRPr>
            </a:lvl1pPr>
          </a:lstStyle>
          <a:p>
            <a:endParaRPr lang="zh-CN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900">
                <a:solidFill>
                  <a:srgbClr val="898989"/>
                </a:solidFill>
              </a:defRPr>
            </a:lvl1pPr>
          </a:lstStyle>
          <a:p>
            <a:fld id="{912A84CE-B367-4DB3-B2FD-0F88F846642C}" type="slidenum">
              <a:rPr lang="en-US" altLang="zh-CN"/>
              <a:pPr/>
              <a:t>‹#›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16250307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</p:sldLayoutIdLst>
  <p:txStyles>
    <p:titleStyle>
      <a:lvl1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kern="1200">
          <a:solidFill>
            <a:srgbClr val="FF0000"/>
          </a:solidFill>
          <a:latin typeface="+mn-lt"/>
          <a:ea typeface="黑体" panose="02010609060101010101" pitchFamily="49" charset="-122"/>
          <a:cs typeface="黑体" charset="0"/>
        </a:defRPr>
      </a:lvl1pPr>
      <a:lvl2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FF0000"/>
          </a:solidFill>
          <a:latin typeface="Calibri" panose="020F0502020204030204" pitchFamily="34" charset="0"/>
          <a:ea typeface="黑体" panose="02010609060101010101" pitchFamily="49" charset="-122"/>
          <a:cs typeface="黑体" charset="0"/>
        </a:defRPr>
      </a:lvl2pPr>
      <a:lvl3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FF0000"/>
          </a:solidFill>
          <a:latin typeface="Calibri" panose="020F0502020204030204" pitchFamily="34" charset="0"/>
          <a:ea typeface="黑体" panose="02010609060101010101" pitchFamily="49" charset="-122"/>
          <a:cs typeface="黑体" charset="0"/>
        </a:defRPr>
      </a:lvl3pPr>
      <a:lvl4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FF0000"/>
          </a:solidFill>
          <a:latin typeface="Calibri" panose="020F0502020204030204" pitchFamily="34" charset="0"/>
          <a:ea typeface="黑体" panose="02010609060101010101" pitchFamily="49" charset="-122"/>
          <a:cs typeface="黑体" charset="0"/>
        </a:defRPr>
      </a:lvl4pPr>
      <a:lvl5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FF0000"/>
          </a:solidFill>
          <a:latin typeface="Calibri" panose="020F0502020204030204" pitchFamily="34" charset="0"/>
          <a:ea typeface="黑体" panose="02010609060101010101" pitchFamily="49" charset="-122"/>
          <a:cs typeface="黑体" charset="0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FF0000"/>
          </a:solidFill>
          <a:latin typeface="Calibri" panose="020F0502020204030204" pitchFamily="34" charset="0"/>
          <a:ea typeface="黑体" panose="02010609060101010101" pitchFamily="49" charset="-122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FF0000"/>
          </a:solidFill>
          <a:latin typeface="Calibri" panose="020F0502020204030204" pitchFamily="34" charset="0"/>
          <a:ea typeface="黑体" panose="02010609060101010101" pitchFamily="49" charset="-122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FF0000"/>
          </a:solidFill>
          <a:latin typeface="Calibri" panose="020F0502020204030204" pitchFamily="34" charset="0"/>
          <a:ea typeface="黑体" panose="02010609060101010101" pitchFamily="49" charset="-122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FF0000"/>
          </a:solidFill>
          <a:latin typeface="Calibri" panose="020F0502020204030204" pitchFamily="34" charset="0"/>
          <a:ea typeface="黑体" panose="02010609060101010101" pitchFamily="49" charset="-122"/>
        </a:defRPr>
      </a:lvl9pPr>
    </p:titleStyle>
    <p:bodyStyle>
      <a:lvl1pPr marL="171450" indent="-171450" algn="l" defTabSz="685800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黑体" panose="02010609060101010101" pitchFamily="49" charset="-122"/>
          <a:cs typeface="黑体" charset="0"/>
        </a:defRPr>
      </a:lvl1pPr>
      <a:lvl2pPr marL="5143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黑体" panose="02010609060101010101" pitchFamily="49" charset="-122"/>
          <a:cs typeface="黑体" charset="0"/>
        </a:defRPr>
      </a:lvl2pPr>
      <a:lvl3pPr marL="8572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黑体" panose="02010609060101010101" pitchFamily="49" charset="-122"/>
          <a:cs typeface="黑体" charset="0"/>
        </a:defRPr>
      </a:lvl3pPr>
      <a:lvl4pPr marL="12001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黑体" panose="02010609060101010101" pitchFamily="49" charset="-122"/>
          <a:cs typeface="黑体" charset="0"/>
        </a:defRPr>
      </a:lvl4pPr>
      <a:lvl5pPr marL="15430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黑体" panose="02010609060101010101" pitchFamily="49" charset="-122"/>
          <a:cs typeface="黑体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1</a:t>
            </a:r>
            <a:r>
              <a:rPr lang="zh-CN" altLang="en-US" dirty="0" smtClean="0"/>
              <a:t> 城市</a:t>
            </a:r>
            <a:r>
              <a:rPr lang="zh-CN" altLang="en-US" dirty="0"/>
              <a:t>心情分析</a:t>
            </a:r>
            <a:r>
              <a:rPr lang="en-US" dirty="0"/>
              <a:t> 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目的：</a:t>
            </a:r>
            <a:endParaRPr lang="en-US" altLang="zh-CN" dirty="0"/>
          </a:p>
          <a:p>
            <a:pPr lvl="1"/>
            <a:r>
              <a:rPr lang="zh-CN" altLang="en-US" dirty="0"/>
              <a:t>基于微博等文本数据，评价不同街道办事处或者地块在不同时间段的民众心情状况，如如正面、</a:t>
            </a:r>
            <a:r>
              <a:rPr lang="zh-CN" altLang="en-US" dirty="0" smtClean="0"/>
              <a:t>负面</a:t>
            </a:r>
            <a:endParaRPr lang="en-US" altLang="zh-CN" dirty="0"/>
          </a:p>
          <a:p>
            <a:r>
              <a:rPr lang="zh-CN" altLang="en-US" dirty="0" smtClean="0"/>
              <a:t>数据</a:t>
            </a:r>
            <a:r>
              <a:rPr lang="zh-CN" altLang="en-US" dirty="0"/>
              <a:t>：</a:t>
            </a:r>
            <a:endParaRPr lang="en-US" altLang="zh-CN" dirty="0"/>
          </a:p>
          <a:p>
            <a:pPr lvl="1"/>
            <a:r>
              <a:rPr lang="zh-CN" altLang="en-US" dirty="0" smtClean="0"/>
              <a:t>位置微博、贴吧等</a:t>
            </a:r>
            <a:endParaRPr lang="en-US" altLang="zh-CN" dirty="0"/>
          </a:p>
          <a:p>
            <a:r>
              <a:rPr lang="zh-CN" altLang="en-US" dirty="0" smtClean="0"/>
              <a:t>单元</a:t>
            </a:r>
            <a:r>
              <a:rPr lang="zh-CN" altLang="en-US" dirty="0"/>
              <a:t>：</a:t>
            </a:r>
            <a:endParaRPr lang="en-US" altLang="zh-CN" dirty="0"/>
          </a:p>
          <a:p>
            <a:pPr lvl="1"/>
            <a:r>
              <a:rPr lang="zh-CN" altLang="en-US" dirty="0" smtClean="0"/>
              <a:t>整个研究范围、街道办事处或街区</a:t>
            </a:r>
            <a:endParaRPr lang="en-US" altLang="zh-CN" dirty="0"/>
          </a:p>
          <a:p>
            <a:r>
              <a:rPr lang="zh-CN" altLang="en-US" dirty="0"/>
              <a:t>算法：</a:t>
            </a:r>
            <a:endParaRPr lang="en-US" altLang="zh-CN" dirty="0"/>
          </a:p>
          <a:p>
            <a:pPr lvl="1"/>
            <a:r>
              <a:rPr lang="zh-CN" altLang="en-US" dirty="0" smtClean="0"/>
              <a:t>数据获取（微博数据已有）</a:t>
            </a:r>
          </a:p>
          <a:p>
            <a:pPr lvl="1"/>
            <a:r>
              <a:rPr lang="zh-CN" altLang="en-US" dirty="0" smtClean="0"/>
              <a:t>语义</a:t>
            </a:r>
            <a:r>
              <a:rPr lang="zh-CN" altLang="en-US" dirty="0"/>
              <a:t>分析：自然语言处理（</a:t>
            </a:r>
            <a:r>
              <a:rPr lang="en-US" altLang="zh-CN" dirty="0"/>
              <a:t>NLP</a:t>
            </a:r>
            <a:r>
              <a:rPr lang="zh-CN" altLang="en-US" dirty="0"/>
              <a:t>）、分词、情绪分析</a:t>
            </a:r>
            <a:endParaRPr lang="en-US" altLang="zh-CN" dirty="0"/>
          </a:p>
          <a:p>
            <a:r>
              <a:rPr lang="zh-CN" altLang="en-US" dirty="0" smtClean="0"/>
              <a:t>表达方式：</a:t>
            </a:r>
          </a:p>
          <a:p>
            <a:pPr lvl="1"/>
            <a:r>
              <a:rPr lang="zh-CN" altLang="en-US" dirty="0" smtClean="0"/>
              <a:t>地理信息系统</a:t>
            </a:r>
            <a:r>
              <a:rPr lang="en-US" altLang="zh-CN" dirty="0" smtClean="0"/>
              <a:t>/</a:t>
            </a:r>
            <a:r>
              <a:rPr lang="zh-CN" altLang="en-US" dirty="0" smtClean="0"/>
              <a:t>在线地图</a:t>
            </a:r>
          </a:p>
          <a:p>
            <a:r>
              <a:rPr lang="zh-CN" altLang="en-US" dirty="0" smtClean="0"/>
              <a:t>参考</a:t>
            </a:r>
            <a:r>
              <a:rPr lang="zh-CN" altLang="en-US" dirty="0"/>
              <a:t>文献：</a:t>
            </a:r>
            <a:endParaRPr lang="en-US" altLang="zh-CN" dirty="0"/>
          </a:p>
          <a:p>
            <a:pPr lvl="1"/>
            <a:r>
              <a:rPr lang="zh-CN" altLang="zh-CN" dirty="0">
                <a:latin typeface="+mn-ea"/>
              </a:rPr>
              <a:t>秦春秀</a:t>
            </a:r>
            <a:r>
              <a:rPr lang="en-US" altLang="zh-CN" dirty="0">
                <a:latin typeface="+mn-ea"/>
              </a:rPr>
              <a:t>, </a:t>
            </a:r>
            <a:r>
              <a:rPr lang="zh-CN" altLang="zh-CN" dirty="0">
                <a:latin typeface="+mn-ea"/>
              </a:rPr>
              <a:t>祝婷</a:t>
            </a:r>
            <a:r>
              <a:rPr lang="en-US" altLang="zh-CN" dirty="0">
                <a:latin typeface="+mn-ea"/>
              </a:rPr>
              <a:t>, </a:t>
            </a:r>
            <a:r>
              <a:rPr lang="zh-CN" altLang="zh-CN" dirty="0">
                <a:latin typeface="+mn-ea"/>
              </a:rPr>
              <a:t>赵捧未</a:t>
            </a:r>
            <a:r>
              <a:rPr lang="en-US" altLang="zh-CN" dirty="0">
                <a:latin typeface="+mn-ea"/>
              </a:rPr>
              <a:t>,</a:t>
            </a:r>
            <a:r>
              <a:rPr lang="zh-CN" altLang="zh-CN" dirty="0">
                <a:latin typeface="+mn-ea"/>
              </a:rPr>
              <a:t>等</a:t>
            </a:r>
            <a:r>
              <a:rPr lang="en-US" altLang="zh-CN" dirty="0">
                <a:latin typeface="+mn-ea"/>
              </a:rPr>
              <a:t>. </a:t>
            </a:r>
            <a:r>
              <a:rPr lang="zh-CN" altLang="zh-CN" dirty="0">
                <a:latin typeface="+mn-ea"/>
              </a:rPr>
              <a:t>自然语言语义分析研究</a:t>
            </a:r>
            <a:r>
              <a:rPr lang="zh-CN" altLang="zh-CN" dirty="0" smtClean="0">
                <a:latin typeface="+mn-ea"/>
              </a:rPr>
              <a:t>进展</a:t>
            </a:r>
            <a:r>
              <a:rPr lang="en-US" altLang="zh-CN" dirty="0" smtClean="0">
                <a:latin typeface="+mn-ea"/>
              </a:rPr>
              <a:t>. </a:t>
            </a:r>
            <a:r>
              <a:rPr lang="zh-CN" altLang="zh-CN" dirty="0">
                <a:latin typeface="+mn-ea"/>
              </a:rPr>
              <a:t>图书情报工作</a:t>
            </a:r>
            <a:r>
              <a:rPr lang="en-US" altLang="zh-CN" dirty="0">
                <a:latin typeface="+mn-ea"/>
              </a:rPr>
              <a:t>, 2014, 58(22):130-137</a:t>
            </a:r>
            <a:r>
              <a:rPr lang="en-US" altLang="zh-CN" dirty="0" smtClean="0">
                <a:latin typeface="+mn-ea"/>
              </a:rPr>
              <a:t>.</a:t>
            </a:r>
            <a:endParaRPr lang="zh-CN" altLang="en-US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458590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1</a:t>
            </a:r>
            <a:r>
              <a:rPr lang="zh-CN" altLang="en-US" dirty="0"/>
              <a:t> 城市心情</a:t>
            </a:r>
            <a:r>
              <a:rPr lang="zh-CN" altLang="en-US" dirty="0" smtClean="0"/>
              <a:t>分析</a:t>
            </a:r>
            <a:r>
              <a:rPr lang="en-US" altLang="zh-CN" sz="2000" dirty="0" smtClean="0"/>
              <a:t>(</a:t>
            </a:r>
            <a:r>
              <a:rPr lang="zh-CN" altLang="en-US" sz="2000" dirty="0" smtClean="0"/>
              <a:t>成都中心城作为样例</a:t>
            </a:r>
            <a:r>
              <a:rPr lang="en-US" altLang="zh-CN" sz="2000" dirty="0" smtClean="0"/>
              <a:t>) </a:t>
            </a:r>
            <a:endParaRPr lang="zh-CN" altLang="en-US" sz="20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71450" lvl="1">
              <a:spcBef>
                <a:spcPts val="750"/>
              </a:spcBef>
            </a:pPr>
            <a:r>
              <a:rPr lang="zh-CN" altLang="en-US" sz="2100" dirty="0">
                <a:solidFill>
                  <a:srgbClr val="FF0000"/>
                </a:solidFill>
              </a:rPr>
              <a:t>数据准备</a:t>
            </a:r>
            <a:r>
              <a:rPr lang="en-US" altLang="zh-CN" sz="2100" dirty="0">
                <a:solidFill>
                  <a:srgbClr val="FF0000"/>
                </a:solidFill>
              </a:rPr>
              <a:t>--</a:t>
            </a:r>
            <a:r>
              <a:rPr lang="zh-CN" altLang="en-US" sz="2100" dirty="0">
                <a:solidFill>
                  <a:srgbClr val="FF0000"/>
                </a:solidFill>
              </a:rPr>
              <a:t>源数据：</a:t>
            </a:r>
            <a:endParaRPr lang="en-US" altLang="zh-CN" sz="2100" dirty="0">
              <a:solidFill>
                <a:srgbClr val="FF0000"/>
              </a:solidFill>
            </a:endParaRPr>
          </a:p>
          <a:p>
            <a:pPr lvl="1"/>
            <a:r>
              <a:rPr lang="zh-CN" altLang="en-US" dirty="0"/>
              <a:t>主要的数据有：</a:t>
            </a:r>
            <a:r>
              <a:rPr lang="en-US" altLang="zh-CN" dirty="0"/>
              <a:t>1.</a:t>
            </a:r>
            <a:r>
              <a:rPr lang="zh-CN" altLang="en-US" dirty="0"/>
              <a:t>位置微博点（</a:t>
            </a:r>
            <a:r>
              <a:rPr lang="en-US" altLang="zh-CN" dirty="0"/>
              <a:t>Point</a:t>
            </a:r>
            <a:r>
              <a:rPr lang="zh-CN" altLang="en-US" dirty="0"/>
              <a:t>）数据；</a:t>
            </a:r>
            <a:r>
              <a:rPr lang="en-US" altLang="zh-CN" dirty="0" smtClean="0"/>
              <a:t>2.</a:t>
            </a:r>
            <a:r>
              <a:rPr lang="zh-CN" altLang="en-US" dirty="0" smtClean="0"/>
              <a:t>区县面</a:t>
            </a:r>
            <a:r>
              <a:rPr lang="zh-CN" altLang="en-US" dirty="0"/>
              <a:t>（</a:t>
            </a:r>
            <a:r>
              <a:rPr lang="en-US" altLang="zh-CN" dirty="0"/>
              <a:t>Polygon</a:t>
            </a:r>
            <a:r>
              <a:rPr lang="zh-CN" altLang="en-US" dirty="0"/>
              <a:t>）</a:t>
            </a:r>
            <a:r>
              <a:rPr lang="zh-CN" altLang="en-US" dirty="0" smtClean="0"/>
              <a:t>数据见数据库模型</a:t>
            </a:r>
            <a:r>
              <a:rPr lang="en-US" altLang="zh-CN" dirty="0" smtClean="0"/>
              <a:t>1</a:t>
            </a:r>
            <a:r>
              <a:rPr lang="zh-CN" altLang="en-US" dirty="0" smtClean="0"/>
              <a:t>（</a:t>
            </a:r>
            <a:r>
              <a:rPr lang="en-US" altLang="zh-CN" dirty="0" smtClean="0"/>
              <a:t>model1</a:t>
            </a:r>
            <a:r>
              <a:rPr lang="zh-CN" altLang="en-US" dirty="0" smtClean="0"/>
              <a:t>），</a:t>
            </a:r>
            <a:r>
              <a:rPr lang="zh-CN" altLang="en-US" dirty="0"/>
              <a:t>以上三个数据名称分别对应为：</a:t>
            </a:r>
            <a:endParaRPr lang="en-US" altLang="zh-CN" dirty="0"/>
          </a:p>
          <a:p>
            <a:pPr lvl="1"/>
            <a:r>
              <a:rPr lang="en-US" altLang="zh-CN" dirty="0" smtClean="0"/>
              <a:t>1.Weibo_chengdu</a:t>
            </a:r>
            <a:r>
              <a:rPr lang="zh-CN" altLang="en-US" dirty="0" smtClean="0"/>
              <a:t>；</a:t>
            </a:r>
            <a:r>
              <a:rPr lang="en-US" altLang="zh-CN" dirty="0" smtClean="0"/>
              <a:t>2.chengdu_zxc</a:t>
            </a:r>
            <a:r>
              <a:rPr lang="zh-CN" altLang="en-US" dirty="0" smtClean="0"/>
              <a:t>。</a:t>
            </a:r>
            <a:endParaRPr lang="en-US" altLang="zh-CN" dirty="0"/>
          </a:p>
          <a:p>
            <a:r>
              <a:rPr lang="zh-CN" altLang="en-US" dirty="0">
                <a:solidFill>
                  <a:srgbClr val="FF0000"/>
                </a:solidFill>
              </a:rPr>
              <a:t>算法运算过程：</a:t>
            </a:r>
            <a:endParaRPr lang="en-US" altLang="zh-CN" dirty="0">
              <a:solidFill>
                <a:srgbClr val="FF0000"/>
              </a:solidFill>
            </a:endParaRPr>
          </a:p>
          <a:p>
            <a:pPr lvl="1"/>
            <a:r>
              <a:rPr lang="zh-CN" altLang="en-US" dirty="0"/>
              <a:t>（</a:t>
            </a:r>
            <a:r>
              <a:rPr lang="en-US" altLang="zh-CN" dirty="0"/>
              <a:t>1</a:t>
            </a:r>
            <a:r>
              <a:rPr lang="zh-CN" altLang="en-US" dirty="0" smtClean="0"/>
              <a:t>）整理微博文本数据。</a:t>
            </a:r>
            <a:endParaRPr lang="en-US" altLang="zh-CN" dirty="0"/>
          </a:p>
          <a:p>
            <a:pPr lvl="1"/>
            <a:r>
              <a:rPr lang="zh-CN" altLang="en-US" dirty="0"/>
              <a:t>（</a:t>
            </a:r>
            <a:r>
              <a:rPr lang="en-US" altLang="zh-CN" dirty="0"/>
              <a:t>2</a:t>
            </a:r>
            <a:r>
              <a:rPr lang="zh-CN" altLang="en-US" dirty="0" smtClean="0"/>
              <a:t>）</a:t>
            </a:r>
            <a:r>
              <a:rPr lang="zh-CN" altLang="en-US" dirty="0"/>
              <a:t>通过语义分析（</a:t>
            </a:r>
            <a:r>
              <a:rPr lang="zh-CN" altLang="en-US" dirty="0" smtClean="0"/>
              <a:t>自然语言处理</a:t>
            </a:r>
            <a:r>
              <a:rPr lang="en-US" altLang="zh-CN" dirty="0" smtClean="0"/>
              <a:t>NLP</a:t>
            </a:r>
            <a:r>
              <a:rPr lang="zh-CN" altLang="en-US" dirty="0" smtClean="0"/>
              <a:t>），对文本进行评价打分，大于</a:t>
            </a:r>
            <a:r>
              <a:rPr lang="en-US" altLang="zh-CN" dirty="0" smtClean="0"/>
              <a:t>0.5</a:t>
            </a:r>
            <a:r>
              <a:rPr lang="zh-CN" altLang="en-US" dirty="0" smtClean="0"/>
              <a:t>分为正面心情，小于</a:t>
            </a:r>
            <a:r>
              <a:rPr lang="en-US" altLang="zh-CN" dirty="0" smtClean="0"/>
              <a:t>0.5</a:t>
            </a:r>
            <a:r>
              <a:rPr lang="zh-CN" altLang="en-US" dirty="0" smtClean="0"/>
              <a:t>分为负面心情。</a:t>
            </a:r>
            <a:endParaRPr lang="en-US" altLang="zh-CN" dirty="0"/>
          </a:p>
          <a:p>
            <a:pPr lvl="1"/>
            <a:r>
              <a:rPr lang="zh-CN" altLang="en-US" dirty="0"/>
              <a:t>（</a:t>
            </a:r>
            <a:r>
              <a:rPr lang="en-US" altLang="zh-CN" dirty="0"/>
              <a:t>3</a:t>
            </a:r>
            <a:r>
              <a:rPr lang="zh-CN" altLang="en-US" dirty="0" smtClean="0"/>
              <a:t>）借助</a:t>
            </a:r>
            <a:r>
              <a:rPr lang="en-US" altLang="zh-CN" dirty="0" smtClean="0"/>
              <a:t>ArcGIS</a:t>
            </a:r>
            <a:r>
              <a:rPr lang="zh-CN" altLang="en-US" dirty="0" smtClean="0"/>
              <a:t>进行空间可视化。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（</a:t>
            </a:r>
            <a:r>
              <a:rPr lang="en-US" altLang="zh-CN" dirty="0"/>
              <a:t>4</a:t>
            </a:r>
            <a:r>
              <a:rPr lang="zh-CN" altLang="en-US" dirty="0"/>
              <a:t>）最终</a:t>
            </a:r>
            <a:r>
              <a:rPr lang="zh-CN" altLang="en-US" dirty="0" smtClean="0"/>
              <a:t>对正面和负面心情进行</a:t>
            </a:r>
            <a:r>
              <a:rPr lang="zh-CN" altLang="en-US" dirty="0"/>
              <a:t>分析评价。</a:t>
            </a:r>
            <a:endParaRPr lang="en-US" altLang="zh-CN" sz="2100" dirty="0"/>
          </a:p>
          <a:p>
            <a:pPr marL="171450" lvl="1">
              <a:spcBef>
                <a:spcPts val="750"/>
              </a:spcBef>
            </a:pPr>
            <a:r>
              <a:rPr lang="zh-CN" altLang="en-US" sz="2100" dirty="0">
                <a:solidFill>
                  <a:srgbClr val="FF0000"/>
                </a:solidFill>
              </a:rPr>
              <a:t>模型评价：</a:t>
            </a:r>
            <a:endParaRPr lang="en-US" altLang="zh-CN" sz="2100" dirty="0">
              <a:solidFill>
                <a:srgbClr val="FF0000"/>
              </a:solidFill>
            </a:endParaRPr>
          </a:p>
          <a:p>
            <a:pPr lvl="1"/>
            <a:r>
              <a:rPr lang="zh-CN" altLang="en-US" dirty="0"/>
              <a:t>基于微博等文本数据，评价不同街道办事处或者地块在不同时间段的民众心情状况，</a:t>
            </a:r>
            <a:r>
              <a:rPr lang="zh-CN" altLang="en-US" dirty="0" smtClean="0"/>
              <a:t>如正面、负面。</a:t>
            </a:r>
            <a:endParaRPr lang="en-US" altLang="zh-CN" dirty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070280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1</a:t>
            </a:r>
            <a:r>
              <a:rPr lang="zh-CN" altLang="en-US" dirty="0"/>
              <a:t> 城市心情分析</a:t>
            </a:r>
            <a:r>
              <a:rPr lang="en-US" altLang="zh-CN" sz="2000" dirty="0"/>
              <a:t>(</a:t>
            </a:r>
            <a:r>
              <a:rPr lang="zh-CN" altLang="en-US" sz="2000" dirty="0"/>
              <a:t>成都中心城作为样例</a:t>
            </a:r>
            <a:r>
              <a:rPr lang="en-US" altLang="zh-CN" sz="2000" dirty="0"/>
              <a:t>) </a:t>
            </a:r>
            <a:endParaRPr lang="zh-CN" altLang="en-US" sz="20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语义分析使用的</a:t>
            </a:r>
            <a:r>
              <a:rPr lang="en-US" altLang="zh-CN" dirty="0" smtClean="0"/>
              <a:t>Python</a:t>
            </a:r>
            <a:r>
              <a:rPr lang="zh-CN" altLang="en-US" dirty="0" smtClean="0"/>
              <a:t>语句如下：</a:t>
            </a:r>
            <a:endParaRPr lang="zh-CN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2873" y="1196752"/>
            <a:ext cx="5989447" cy="56309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95197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1</a:t>
            </a:r>
            <a:r>
              <a:rPr lang="zh-CN" altLang="en-US" dirty="0"/>
              <a:t> 城市心情分析</a:t>
            </a:r>
            <a:r>
              <a:rPr lang="en-US" altLang="zh-CN" dirty="0"/>
              <a:t>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负面心情的微博样本点</a:t>
            </a:r>
            <a:endParaRPr lang="zh-CN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01502"/>
            <a:ext cx="9553575" cy="4895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96754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1</a:t>
            </a:r>
            <a:r>
              <a:rPr lang="zh-CN" altLang="en-US" dirty="0"/>
              <a:t> 城市心情分析</a:t>
            </a:r>
            <a:r>
              <a:rPr lang="en-US" altLang="zh-CN" dirty="0"/>
              <a:t>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正面</a:t>
            </a:r>
            <a:r>
              <a:rPr lang="zh-CN" altLang="en-US" dirty="0"/>
              <a:t>心情的微博样本点</a:t>
            </a:r>
          </a:p>
          <a:p>
            <a:endParaRPr lang="zh-CN" alt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29494"/>
            <a:ext cx="9553575" cy="4895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97259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dministrator\Desktop\成都心情图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2512002"/>
            <a:ext cx="4968552" cy="43399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1</a:t>
            </a:r>
            <a:r>
              <a:rPr lang="zh-CN" altLang="en-US" dirty="0"/>
              <a:t> 城市心情分析</a:t>
            </a:r>
            <a:r>
              <a:rPr lang="en-US" altLang="zh-CN" dirty="0"/>
              <a:t>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sz="1900" dirty="0" smtClean="0"/>
              <a:t>选取成都中心城中</a:t>
            </a:r>
            <a:r>
              <a:rPr lang="en-US" altLang="zh-CN" sz="1900" dirty="0" smtClean="0"/>
              <a:t>189</a:t>
            </a:r>
            <a:r>
              <a:rPr lang="zh-CN" altLang="en-US" sz="1900" dirty="0" smtClean="0"/>
              <a:t>个微博样本点，通过语义分析可知，正面心情的有</a:t>
            </a:r>
            <a:r>
              <a:rPr lang="en-US" altLang="zh-CN" sz="1900" dirty="0" smtClean="0"/>
              <a:t>145</a:t>
            </a:r>
            <a:r>
              <a:rPr lang="zh-CN" altLang="en-US" sz="1900" dirty="0" smtClean="0"/>
              <a:t>个，负面心情的有</a:t>
            </a:r>
            <a:r>
              <a:rPr lang="en-US" altLang="zh-CN" sz="1900" dirty="0" smtClean="0"/>
              <a:t>44</a:t>
            </a:r>
            <a:r>
              <a:rPr lang="zh-CN" altLang="en-US" sz="1900" dirty="0" smtClean="0"/>
              <a:t>个。正面心情微博是负面心情的近</a:t>
            </a:r>
            <a:r>
              <a:rPr lang="en-US" altLang="zh-CN" sz="1900" dirty="0" smtClean="0"/>
              <a:t>4</a:t>
            </a:r>
            <a:r>
              <a:rPr lang="zh-CN" altLang="en-US" sz="1900" dirty="0" smtClean="0"/>
              <a:t>倍。说明生活在城市的居民大部分还是较为积极的。</a:t>
            </a:r>
            <a:endParaRPr lang="en-US" altLang="zh-CN" sz="1900" dirty="0" smtClean="0"/>
          </a:p>
          <a:p>
            <a:r>
              <a:rPr lang="zh-CN" altLang="en-US" sz="1900" dirty="0"/>
              <a:t>中心</a:t>
            </a:r>
            <a:r>
              <a:rPr lang="zh-CN" altLang="en-US" sz="1900" dirty="0" smtClean="0"/>
              <a:t>城区的负面心情较多，远郊区的正面心情说较多。说明中心城较多的人口、拥堵的交通等给市民心情造成一定的负面影响，而远郊地区环境等条件较好，市民心情就相对较好。</a:t>
            </a:r>
            <a:endParaRPr lang="zh-CN" altLang="en-US" sz="1900" dirty="0"/>
          </a:p>
        </p:txBody>
      </p:sp>
    </p:spTree>
    <p:extLst>
      <p:ext uri="{BB962C8B-B14F-4D97-AF65-F5344CB8AC3E}">
        <p14:creationId xmlns:p14="http://schemas.microsoft.com/office/powerpoint/2010/main" val="3700068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14927</TotalTime>
  <Words>413</Words>
  <Application>Microsoft Macintosh PowerPoint</Application>
  <PresentationFormat>On-screen Show (4:3)</PresentationFormat>
  <Paragraphs>35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Calibri</vt:lpstr>
      <vt:lpstr>宋体</vt:lpstr>
      <vt:lpstr>黑体</vt:lpstr>
      <vt:lpstr>Arial</vt:lpstr>
      <vt:lpstr>1_Office 主题</vt:lpstr>
      <vt:lpstr>1 城市心情分析 </vt:lpstr>
      <vt:lpstr>1 城市心情分析(成都中心城作为样例) </vt:lpstr>
      <vt:lpstr>1 城市心情分析(成都中心城作为样例) </vt:lpstr>
      <vt:lpstr>1 城市心情分析 </vt:lpstr>
      <vt:lpstr>1 城市心情分析 </vt:lpstr>
      <vt:lpstr>1 城市心情分析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成都街道活力定量研究</dc:title>
  <dc:creator>YING LONG</dc:creator>
  <cp:lastModifiedBy>Microsoft Office User</cp:lastModifiedBy>
  <cp:revision>1129</cp:revision>
  <dcterms:modified xsi:type="dcterms:W3CDTF">2016-09-30T14:13:54Z</dcterms:modified>
</cp:coreProperties>
</file>